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78" r:id="rId4"/>
  </p:sldMasterIdLst>
  <p:notesMasterIdLst>
    <p:notesMasterId r:id="rId30"/>
  </p:notesMasterIdLst>
  <p:handoutMasterIdLst>
    <p:handoutMasterId r:id="rId31"/>
  </p:handoutMasterIdLst>
  <p:sldIdLst>
    <p:sldId id="283" r:id="rId5"/>
    <p:sldId id="305" r:id="rId6"/>
    <p:sldId id="306" r:id="rId7"/>
    <p:sldId id="307" r:id="rId8"/>
    <p:sldId id="308" r:id="rId9"/>
    <p:sldId id="311" r:id="rId10"/>
    <p:sldId id="312" r:id="rId11"/>
    <p:sldId id="313" r:id="rId12"/>
    <p:sldId id="314" r:id="rId13"/>
    <p:sldId id="315" r:id="rId14"/>
    <p:sldId id="316" r:id="rId15"/>
    <p:sldId id="291" r:id="rId16"/>
    <p:sldId id="317" r:id="rId17"/>
    <p:sldId id="292" r:id="rId18"/>
    <p:sldId id="293" r:id="rId19"/>
    <p:sldId id="294" r:id="rId20"/>
    <p:sldId id="295" r:id="rId21"/>
    <p:sldId id="296" r:id="rId22"/>
    <p:sldId id="297" r:id="rId23"/>
    <p:sldId id="302" r:id="rId24"/>
    <p:sldId id="299" r:id="rId25"/>
    <p:sldId id="300" r:id="rId26"/>
    <p:sldId id="289" r:id="rId27"/>
    <p:sldId id="288" r:id="rId28"/>
    <p:sldId id="287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88">
          <p15:clr>
            <a:srgbClr val="A4A3A4"/>
          </p15:clr>
        </p15:guide>
        <p15:guide id="3" pos="50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00"/>
    <a:srgbClr val="F37021"/>
    <a:srgbClr val="FF714F"/>
    <a:srgbClr val="FF4F25"/>
    <a:srgbClr val="FFC000"/>
    <a:srgbClr val="9A4008"/>
    <a:srgbClr val="061922"/>
    <a:srgbClr val="B4BABD"/>
    <a:srgbClr val="D7D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9" autoAdjust="0"/>
    <p:restoredTop sz="99700" autoAdjust="0"/>
  </p:normalViewPr>
  <p:slideViewPr>
    <p:cSldViewPr snapToGrid="0">
      <p:cViewPr varScale="1">
        <p:scale>
          <a:sx n="91" d="100"/>
          <a:sy n="91" d="100"/>
        </p:scale>
        <p:origin x="994" y="67"/>
      </p:cViewPr>
      <p:guideLst>
        <p:guide orient="horz" pos="1296"/>
        <p:guide pos="288"/>
        <p:guide pos="50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9/23/2014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9/23/2014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7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67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1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051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85755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05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68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265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0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8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5354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20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51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79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15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smtClean="0">
                <a:solidFill>
                  <a:schemeClr val="bg1"/>
                </a:solidFill>
                <a:latin typeface="Neo Sans Intel" pitchFamily="34" charset="0"/>
              </a:rPr>
              <a:t>MIPT-MIPS</a:t>
            </a:r>
            <a:r>
              <a:rPr lang="en-US" sz="1000" b="1" kern="900" spc="120" baseline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2014 Project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3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Relationship Id="rId6" Type="http://schemas.openxmlformats.org/officeDocument/2006/relationships/image" Target="../media/image110.png"/><Relationship Id="rId5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9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5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-inst.eecs.berkeley.edu/~cs152/sp12/lectures/L01-Intro.pdf" TargetMode="External"/><Relationship Id="rId2" Type="http://schemas.openxmlformats.org/officeDocument/2006/relationships/hyperlink" Target="http://www.eecs.berkeley.edu/~krste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ece.lsu.edu/ee4720/2012/lsli01.pdf" TargetMode="External"/><Relationship Id="rId4" Type="http://schemas.openxmlformats.org/officeDocument/2006/relationships/hyperlink" Target="http://www.ece.lsu.edu/koppe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707754"/>
            <a:ext cx="6754008" cy="1107996"/>
          </a:xfrm>
        </p:spPr>
        <p:txBody>
          <a:bodyPr/>
          <a:lstStyle/>
          <a:p>
            <a:r>
              <a:rPr lang="en-US" sz="3600" dirty="0" smtClean="0"/>
              <a:t>Layers of Computer Science,</a:t>
            </a:r>
            <a:br>
              <a:rPr lang="en-US" sz="3600" dirty="0" smtClean="0"/>
            </a:br>
            <a:r>
              <a:rPr lang="en-US" sz="3600" dirty="0" smtClean="0"/>
              <a:t>ISA and uArch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92708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20 September 2014</a:t>
            </a:r>
            <a:endParaRPr lang="en-US" dirty="0">
              <a:latin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13" y="4652757"/>
            <a:ext cx="2449995" cy="1260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431" y="1691597"/>
            <a:ext cx="1240898" cy="203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221" y="1682136"/>
            <a:ext cx="2840390" cy="1517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8: Circuits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>
                <a:latin typeface="Neo Sans Intel" pitchFamily="34" charset="0"/>
                <a:cs typeface="Arial" pitchFamily="34" charset="0"/>
              </a:rPr>
              <a:t>Structure </a:t>
            </a:r>
            <a:r>
              <a:rPr lang="en-US" dirty="0" smtClean="0">
                <a:latin typeface="Neo Sans Intel" pitchFamily="34" charset="0"/>
                <a:cs typeface="Arial" pitchFamily="34" charset="0"/>
              </a:rPr>
              <a:t>and operation of 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base </a:t>
            </a:r>
            <a:r>
              <a:rPr lang="en-US" dirty="0" smtClean="0">
                <a:latin typeface="Neo Sans Intel" pitchFamily="34" charset="0"/>
                <a:cs typeface="Arial" pitchFamily="34" charset="0"/>
              </a:rPr>
              <a:t>hardware 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elements: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transistors, electricity effects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(current, voltage, capacity, etc.)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5562472"/>
            <a:ext cx="3655859" cy="59368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328721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206" y="4315943"/>
            <a:ext cx="2249212" cy="1865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221" y="3513979"/>
            <a:ext cx="2986389" cy="1368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207" y="2231368"/>
            <a:ext cx="1873088" cy="199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539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869" y="4217248"/>
            <a:ext cx="2425827" cy="170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9: Physics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latin typeface="Neo Sans Intel" pitchFamily="34" charset="0"/>
                <a:cs typeface="Arial" pitchFamily="34" charset="0"/>
              </a:rPr>
              <a:t>Low level physics effects: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material structure, diffusion of electrons, semiconductors, etc.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465839" y="1828123"/>
            <a:ext cx="3655859" cy="375391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869" y="1773014"/>
            <a:ext cx="3150498" cy="212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558" y="1553274"/>
            <a:ext cx="1861917" cy="1847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595" y="3793060"/>
            <a:ext cx="2654201" cy="230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136" y="3630108"/>
            <a:ext cx="2036333" cy="1418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4046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9" grpId="0" animBg="1"/>
    </p:bld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2300535" y="103990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300535" y="158668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Algorithms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300535" y="213347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Programming Language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300535" y="2680261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300535" y="3227047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300535" y="377383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300535" y="432061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300535" y="486740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300535" y="5414190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Physics</a:t>
            </a:r>
          </a:p>
        </p:txBody>
      </p:sp>
      <p:sp>
        <p:nvSpPr>
          <p:cNvPr id="23" name="Right Brace 22"/>
          <p:cNvSpPr/>
          <p:nvPr/>
        </p:nvSpPr>
        <p:spPr bwMode="auto">
          <a:xfrm>
            <a:off x="7055227" y="3773833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4" name="Right Brace 23"/>
          <p:cNvSpPr/>
          <p:nvPr/>
        </p:nvSpPr>
        <p:spPr bwMode="auto">
          <a:xfrm>
            <a:off x="7082119" y="1062826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85530" y="4596688"/>
            <a:ext cx="145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Neo Sans Intel Medium" panose="020B0604020202020204" pitchFamily="34" charset="0"/>
              </a:rPr>
              <a:t>Hardware</a:t>
            </a:r>
            <a:r>
              <a:rPr lang="en-US" sz="1600" dirty="0" smtClean="0">
                <a:latin typeface="Neo Sans Intel Medium" panose="020B0604020202020204" pitchFamily="34" charset="0"/>
              </a:rPr>
              <a:t> (HW)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530" y="1884525"/>
            <a:ext cx="14343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Neo Sans Intel Medium" panose="020B0604020202020204" pitchFamily="34" charset="0"/>
              </a:rPr>
              <a:t>Software</a:t>
            </a:r>
            <a:r>
              <a:rPr lang="en-US" sz="2000" dirty="0" smtClean="0">
                <a:solidFill>
                  <a:schemeClr val="accent1"/>
                </a:solidFill>
                <a:latin typeface="Neo Sans Intel Medium" panose="020B0604020202020204" pitchFamily="34" charset="0"/>
              </a:rPr>
              <a:t> </a:t>
            </a:r>
            <a:r>
              <a:rPr lang="en-US" dirty="0" smtClean="0">
                <a:latin typeface="Neo Sans Intel Medium" panose="020B0604020202020204" pitchFamily="34" charset="0"/>
              </a:rPr>
              <a:t>(SW)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305904" y="1037407"/>
            <a:ext cx="4632576" cy="2164222"/>
            <a:chOff x="2390180" y="1192303"/>
            <a:chExt cx="4632576" cy="2164222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2390180" y="11923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2390180" y="17390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390180" y="22858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390180" y="28326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Operating System</a:t>
              </a:r>
            </a:p>
          </p:txBody>
        </p:sp>
      </p:grpSp>
      <p:sp>
        <p:nvSpPr>
          <p:cNvPr id="32" name="Rounded Rectangle 31"/>
          <p:cNvSpPr/>
          <p:nvPr/>
        </p:nvSpPr>
        <p:spPr bwMode="auto">
          <a:xfrm>
            <a:off x="2305904" y="3231308"/>
            <a:ext cx="4632576" cy="523864"/>
          </a:xfrm>
          <a:prstGeom prst="roundRect">
            <a:avLst/>
          </a:prstGeom>
          <a:gradFill>
            <a:gsLst>
              <a:gs pos="0">
                <a:srgbClr val="C00000"/>
              </a:gs>
              <a:gs pos="80000">
                <a:srgbClr val="FF4F25"/>
              </a:gs>
              <a:gs pos="100000">
                <a:srgbClr val="FF714F"/>
              </a:gs>
            </a:gsLst>
          </a:gradFill>
          <a:ln>
            <a:solidFill>
              <a:srgbClr val="FF3300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Instruction Set Architecture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296939" y="3773102"/>
            <a:ext cx="4632576" cy="2164221"/>
            <a:chOff x="2390180" y="3926233"/>
            <a:chExt cx="4632576" cy="2164221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2390180" y="39262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390180" y="44730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90180" y="50198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90180" y="55665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34473" y="2893367"/>
            <a:ext cx="1685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37021"/>
                </a:solidFill>
                <a:latin typeface="Neo Sans Intel Medium" panose="020B0604020202020204" pitchFamily="34" charset="0"/>
              </a:rPr>
              <a:t>Interface between HW and SW</a:t>
            </a:r>
            <a:endParaRPr lang="en-US" dirty="0" smtClean="0">
              <a:solidFill>
                <a:srgbClr val="F37021"/>
              </a:solidFill>
              <a:latin typeface="Neo Sans Intel Medium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1712259" y="3493240"/>
            <a:ext cx="486069" cy="292"/>
          </a:xfrm>
          <a:prstGeom prst="straightConnector1">
            <a:avLst/>
          </a:prstGeom>
          <a:ln>
            <a:solidFill>
              <a:srgbClr val="FF3300"/>
            </a:solidFill>
            <a:headEnd type="none" w="sm" len="sm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1" animBg="1"/>
      <p:bldP spid="6" grpId="1" animBg="1"/>
      <p:bldP spid="7" grpId="1" animBg="1"/>
      <p:bldP spid="8" grpId="1" animBg="1"/>
      <p:bldP spid="12" grpId="1" animBg="1"/>
      <p:bldP spid="9" grpId="1" animBg="1"/>
      <p:bldP spid="10" grpId="1" animBg="1"/>
      <p:bldP spid="11" grpId="1" animBg="1"/>
      <p:bldP spid="23" grpId="0" animBg="1"/>
      <p:bldP spid="24" grpId="0" animBg="1"/>
      <p:bldP spid="25" grpId="0"/>
      <p:bldP spid="26" grpId="0"/>
      <p:bldP spid="32" grpId="0" animBg="1"/>
      <p:bldP spid="33" grpId="0"/>
    </p:bld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focus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focus our attention mostly on the </a:t>
            </a:r>
            <a:r>
              <a:rPr lang="en-US" dirty="0" smtClean="0">
                <a:solidFill>
                  <a:schemeClr val="accent1"/>
                </a:solidFill>
              </a:rPr>
              <a:t>microarchitecture</a:t>
            </a:r>
            <a:r>
              <a:rPr lang="en-US" dirty="0" smtClean="0"/>
              <a:t>, but also look through the ISA and the HW levels</a:t>
            </a:r>
            <a:endParaRPr lang="ru-RU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2300535" y="3227047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300535" y="377383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300535" y="432061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300535" y="486740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300535" y="5414190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Physics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252739" y="4297697"/>
            <a:ext cx="4736759" cy="1699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16200000">
            <a:off x="6549029" y="5046902"/>
            <a:ext cx="1499429" cy="512306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 rot="10800000">
            <a:off x="2252739" y="2070880"/>
            <a:ext cx="4736759" cy="1699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 rot="16200000" flipH="1">
            <a:off x="6969665" y="2913079"/>
            <a:ext cx="658399" cy="512064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7236" y="3708812"/>
            <a:ext cx="164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 smtClean="0">
                <a:solidFill>
                  <a:schemeClr val="tx1"/>
                </a:solidFill>
                <a:latin typeface="Neo Sans Intel Medium" panose="020B0604020202020204" pitchFamily="34" charset="0"/>
              </a:rPr>
              <a:t>The most focus is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709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Instruction Set Architecture (ISA)</a:t>
            </a:r>
            <a:r>
              <a:rPr lang="en-US" dirty="0" smtClean="0"/>
              <a:t> is a precise </a:t>
            </a:r>
            <a:r>
              <a:rPr lang="en-US" dirty="0"/>
              <a:t>definition of </a:t>
            </a:r>
            <a:r>
              <a:rPr lang="en-US" dirty="0" smtClean="0"/>
              <a:t>computer instructions, features and mechanism </a:t>
            </a:r>
            <a:r>
              <a:rPr lang="en-US" dirty="0" smtClean="0">
                <a:solidFill>
                  <a:schemeClr val="bg2"/>
                </a:solidFill>
              </a:rPr>
              <a:t>(procedures, interrupt/exception handler, etc.) </a:t>
            </a:r>
            <a:r>
              <a:rPr lang="en-US" dirty="0"/>
              <a:t>and also some structures </a:t>
            </a:r>
            <a:r>
              <a:rPr lang="en-US" dirty="0">
                <a:solidFill>
                  <a:schemeClr val="bg2"/>
                </a:solidFill>
              </a:rPr>
              <a:t>(registers, memory, etc.) </a:t>
            </a: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can be thought as an agreement between a programmer and an engineer: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programmer needs to program </a:t>
            </a:r>
            <a:r>
              <a:rPr lang="en-US" dirty="0" smtClean="0"/>
              <a:t>machine.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hardware designer needs to design machine.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Microarchitecture (</a:t>
            </a:r>
            <a:r>
              <a:rPr lang="en-US" dirty="0" smtClean="0">
                <a:solidFill>
                  <a:schemeClr val="accent1"/>
                </a:solidFill>
              </a:rPr>
              <a:t>uArch, implementation) </a:t>
            </a:r>
            <a:r>
              <a:rPr lang="en-US" dirty="0"/>
              <a:t>is an o</a:t>
            </a:r>
            <a:r>
              <a:rPr lang="en-US" dirty="0" smtClean="0"/>
              <a:t>rganization </a:t>
            </a:r>
            <a:r>
              <a:rPr lang="en-US" dirty="0"/>
              <a:t>and features </a:t>
            </a:r>
            <a:r>
              <a:rPr lang="en-US" dirty="0" smtClean="0"/>
              <a:t>of Hardware </a:t>
            </a:r>
            <a:r>
              <a:rPr lang="en-US" dirty="0"/>
              <a:t>that executes instructions </a:t>
            </a:r>
            <a:r>
              <a:rPr lang="en-US" dirty="0" smtClean="0"/>
              <a:t>and support features defined in the </a:t>
            </a:r>
            <a:r>
              <a:rPr lang="en-US" dirty="0"/>
              <a:t>ISA</a:t>
            </a:r>
            <a:r>
              <a:rPr lang="en-US" dirty="0" smtClean="0"/>
              <a:t>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4545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57828"/>
            <a:ext cx="8228012" cy="5263678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>
                <a:solidFill>
                  <a:schemeClr val="accent1"/>
                </a:solidFill>
              </a:rPr>
              <a:t>ISA</a:t>
            </a:r>
            <a:r>
              <a:rPr lang="en-US" dirty="0"/>
              <a:t> d</a:t>
            </a:r>
            <a:r>
              <a:rPr lang="en-US" dirty="0" smtClean="0"/>
              <a:t>efines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Data Formats.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(Integer, Floating Point, Vector/Packed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US" dirty="0" smtClean="0"/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Instructions.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(Operations, encoding, etc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Registers </a:t>
            </a:r>
            <a:r>
              <a:rPr lang="en-US" dirty="0"/>
              <a:t>and Memory </a:t>
            </a:r>
            <a:r>
              <a:rPr lang="en-US" dirty="0" smtClean="0"/>
              <a:t>Organization.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Interrupts</a:t>
            </a:r>
            <a:r>
              <a:rPr lang="en-US" dirty="0"/>
              <a:t>, exceptions, and </a:t>
            </a:r>
            <a:r>
              <a:rPr lang="en-US" dirty="0" smtClean="0"/>
              <a:t>traps.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Implementation-Dependent </a:t>
            </a:r>
            <a:r>
              <a:rPr lang="en-US" dirty="0"/>
              <a:t>Features.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(Memory control, custom features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 smtClean="0">
                <a:solidFill>
                  <a:schemeClr val="accent1"/>
                </a:solidFill>
              </a:rPr>
              <a:t>uArch</a:t>
            </a:r>
            <a:r>
              <a:rPr lang="en-US" dirty="0" smtClean="0"/>
              <a:t> defines </a:t>
            </a:r>
            <a:r>
              <a:rPr lang="en-US" dirty="0" smtClean="0">
                <a:solidFill>
                  <a:srgbClr val="C00000"/>
                </a:solidFill>
              </a:rPr>
              <a:t>(not included into ISA)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Memory hierarchy organization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(caches, buses,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Pipeline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(forwarding, branch prediction,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Out-of-order executions </a:t>
            </a:r>
            <a:r>
              <a:rPr lang="en-US" dirty="0"/>
              <a:t>… and </a:t>
            </a:r>
            <a:r>
              <a:rPr lang="en-US" dirty="0" smtClean="0"/>
              <a:t>many others.</a:t>
            </a:r>
            <a:endParaRPr lang="en-US" dirty="0"/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8092" y="2703749"/>
            <a:ext cx="3164543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9868"/>
              <a:gd name="adj5" fmla="val -16146"/>
              <a:gd name="adj6" fmla="val -22304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the </a:t>
            </a:r>
            <a:r>
              <a:rPr lang="en-US" i="1" dirty="0" smtClean="0">
                <a:solidFill>
                  <a:schemeClr val="accent1"/>
                </a:solidFill>
              </a:rPr>
              <a:t>programmer-visible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smtClean="0">
                <a:solidFill>
                  <a:schemeClr val="accent1"/>
                </a:solidFill>
              </a:rPr>
              <a:t>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292" y="2103114"/>
            <a:ext cx="2556191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11027"/>
              <a:gd name="adj5" fmla="val 7113"/>
              <a:gd name="adj6" fmla="val -26087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i="1" dirty="0" smtClean="0">
                <a:solidFill>
                  <a:schemeClr val="accent1"/>
                </a:solidFill>
              </a:rPr>
              <a:t>hey change the 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131420" y="2472446"/>
            <a:ext cx="268943" cy="263134"/>
          </a:xfrm>
          <a:prstGeom prst="downArrow">
            <a:avLst>
              <a:gd name="adj1" fmla="val 46388"/>
              <a:gd name="adj2" fmla="val 46124"/>
            </a:avLst>
          </a:prstGeom>
          <a:solidFill>
            <a:schemeClr val="tx2">
              <a:lumMod val="60000"/>
              <a:lumOff val="4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3599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</p:bld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997991"/>
            <a:ext cx="8228012" cy="509800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An example of a </a:t>
            </a:r>
            <a:r>
              <a:rPr lang="en-US" sz="2000" i="1" dirty="0" smtClean="0"/>
              <a:t>RISC</a:t>
            </a:r>
            <a:r>
              <a:rPr lang="en-US" sz="2000" dirty="0" smtClean="0"/>
              <a:t> processor.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Designed for easy programming and implementation.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Short and simple, but fast instructions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→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programs are larger than others, but run faster.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The main aim was to take advantages of pipelined execution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Pipeline was not specified in ISA, but ISA developers tried to simplify its implementation in uArch.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Implementations: 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The first one is R2000</a:t>
            </a:r>
            <a:r>
              <a:rPr lang="en-US" sz="1600" dirty="0"/>
              <a:t> (</a:t>
            </a:r>
            <a:r>
              <a:rPr lang="en-US" sz="1600" dirty="0" smtClean="0"/>
              <a:t>1986)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Later</a:t>
            </a:r>
            <a:r>
              <a:rPr lang="en-US" sz="1600" dirty="0"/>
              <a:t>: </a:t>
            </a:r>
            <a:r>
              <a:rPr lang="en-US" sz="1600" dirty="0" smtClean="0"/>
              <a:t>R3000A (PlayStation), R4000 (PSP), R5900 </a:t>
            </a:r>
            <a:r>
              <a:rPr lang="en-US" sz="1600" dirty="0"/>
              <a:t>(PlayStation 2</a:t>
            </a:r>
            <a:r>
              <a:rPr lang="en-US" sz="1600" dirty="0" smtClean="0"/>
              <a:t>), etc.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Currently it is widely used in embedded systems.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One moment MIPS seemed to be overcome Intel IA-32</a:t>
            </a:r>
            <a:r>
              <a:rPr lang="en-US" sz="2000" dirty="0"/>
              <a:t>, </a:t>
            </a:r>
            <a:r>
              <a:rPr lang="en-US" sz="2000" dirty="0">
                <a:noFill/>
              </a:rPr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8775" y="5008621"/>
            <a:ext cx="8228012" cy="87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noFill/>
              </a:rPr>
              <a:t>One moment MIPS seemed to be overcome Intel IA-32,,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/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5301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In the memory </a:t>
            </a:r>
            <a:r>
              <a:rPr lang="en-US" dirty="0" smtClean="0">
                <a:solidFill>
                  <a:schemeClr val="accent1"/>
                </a:solidFill>
              </a:rPr>
              <a:t>all</a:t>
            </a:r>
            <a:r>
              <a:rPr lang="en-US" dirty="0" smtClean="0"/>
              <a:t> including data and program code is presented as binary numbers:</a:t>
            </a:r>
          </a:p>
          <a:p>
            <a:endParaRPr lang="en-US" dirty="0"/>
          </a:p>
          <a:p>
            <a:endParaRPr lang="en-US" sz="1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Data representation: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Sizes: 8-b </a:t>
            </a:r>
            <a:r>
              <a:rPr lang="en-US" dirty="0"/>
              <a:t>Bytes, 16-b Half words, 32-b words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64-b double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words (not considered in this course)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Formats: signed/unsigned integer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, signed/unsigned floating point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considered in this course)</a:t>
            </a:r>
            <a:endParaRPr lang="en-US" dirty="0" smtClean="0"/>
          </a:p>
          <a:p>
            <a:pPr marL="757238" lvl="2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4568" y="2261364"/>
            <a:ext cx="600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0000 0010 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0011 0010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0100 0000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0010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3574" y="2911664"/>
            <a:ext cx="266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dd $t0, $s1, $s2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4466" y="2911664"/>
            <a:ext cx="14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0x2012620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8170133">
            <a:off x="3299291" y="2451380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3195366">
            <a:off x="4191590" y="2485799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9761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addressing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200" dirty="0" smtClean="0">
                    <a:solidFill>
                      <a:schemeClr val="accent1"/>
                    </a:solidFill>
                  </a:rPr>
                  <a:t>Memory (MEM)</a:t>
                </a:r>
                <a:r>
                  <a:rPr lang="en-US" sz="2200" dirty="0" smtClean="0"/>
                  <a:t> is a concept of a storage for programs and their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is a part of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 (fully controlled by a programmer)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can be though as an linear array of Bytes.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Data can be read or written into this storage using an index which is called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memory address</a:t>
                </a:r>
                <a:r>
                  <a:rPr lang="en-US" dirty="0" smtClean="0"/>
                  <a:t>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size of the memory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 Bytes, where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N</a:t>
                </a:r>
                <a:r>
                  <a:rPr lang="en-US" dirty="0" smtClean="0"/>
                  <a:t> is the maximal number of bits that can be encoded in a memory address.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Usually, there is no separate memory for code or data. They are stored together in the same space.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  <a:blipFill rotWithShape="0">
                <a:blip r:embed="rId5"/>
                <a:stretch>
                  <a:fillRect l="-1851" t="-2893" r="-498" b="-47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885825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00100100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14513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1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00689" y="522922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15089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15201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9113" y="491802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02245" y="5857875"/>
            <a:ext cx="1505156" cy="383615"/>
            <a:chOff x="602245" y="5857875"/>
            <a:chExt cx="1505156" cy="383615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5857875"/>
              <a:ext cx="928688" cy="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02245" y="5872158"/>
              <a:ext cx="1505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8 bits = 1 Byte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34982" y="4545573"/>
            <a:ext cx="314510" cy="665348"/>
            <a:chOff x="734982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63670" y="4545573"/>
            <a:ext cx="314510" cy="665348"/>
            <a:chOff x="1663670" y="4545573"/>
            <a:chExt cx="314510" cy="66534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592358" y="4545573"/>
            <a:ext cx="314510" cy="665348"/>
            <a:chOff x="2592358" y="4545573"/>
            <a:chExt cx="314510" cy="665348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135526" y="4545573"/>
            <a:ext cx="786369" cy="683651"/>
            <a:chOff x="5135526" y="4545573"/>
            <a:chExt cx="786369" cy="683651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049926" y="4545573"/>
            <a:ext cx="786369" cy="683651"/>
            <a:chOff x="6049926" y="4545573"/>
            <a:chExt cx="786369" cy="683651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7090823" y="4545573"/>
            <a:ext cx="541110" cy="683651"/>
            <a:chOff x="7090823" y="4545573"/>
            <a:chExt cx="541110" cy="683651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262732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/>
    </p:bld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and Little Endian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Historically numbers are being written from the right to the left (the most significant digit is on the right):</a:t>
            </a:r>
          </a:p>
          <a:p>
            <a:endParaRPr lang="en-US" dirty="0" smtClean="0"/>
          </a:p>
          <a:p>
            <a:endParaRPr lang="en-US" sz="600" dirty="0" smtClean="0"/>
          </a:p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 smtClean="0"/>
              <a:t> we used </a:t>
            </a:r>
            <a:r>
              <a:rPr lang="en-US" dirty="0"/>
              <a:t>to </a:t>
            </a:r>
            <a:r>
              <a:rPr lang="en-US" dirty="0" smtClean="0"/>
              <a:t>enumerate elements in an array (and most other things) from the left to the right: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  <a:p>
            <a:pPr lvl="1" indent="0">
              <a:buNone/>
            </a:pPr>
            <a:endParaRPr lang="en-US" sz="2800" dirty="0" smtClean="0"/>
          </a:p>
          <a:p>
            <a:pPr lvl="1" indent="0">
              <a:buNone/>
            </a:pPr>
            <a:endParaRPr lang="en-US" sz="500" dirty="0" smtClean="0"/>
          </a:p>
          <a:p>
            <a:pPr marL="528638" lvl="1" indent="-342900"/>
            <a:r>
              <a:rPr lang="en-US" dirty="0" smtClean="0">
                <a:solidFill>
                  <a:schemeClr val="accent1"/>
                </a:solidFill>
              </a:rPr>
              <a:t>The question: </a:t>
            </a:r>
            <a:r>
              <a:rPr lang="en-US" dirty="0" smtClean="0"/>
              <a:t>if we put an value of two bytes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(e.g. 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256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 smtClean="0"/>
              <a:t>at the beginning of the array where the most significant byte will be? In element  0 or element 1?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7311" y="219891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11" y="2198918"/>
                <a:ext cx="4907280" cy="381451"/>
              </a:xfrm>
              <a:prstGeom prst="rect">
                <a:avLst/>
              </a:prstGeom>
              <a:blipFill rotWithShape="0">
                <a:blip r:embed="rId5"/>
                <a:stretch>
                  <a:fillRect l="-1118" t="-4839" b="-27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552" y="2542043"/>
                <a:ext cx="587248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542043"/>
                <a:ext cx="5872480" cy="381451"/>
              </a:xfrm>
              <a:prstGeom prst="rect">
                <a:avLst/>
              </a:prstGeom>
              <a:blipFill rotWithShape="0">
                <a:blip r:embed="rId6"/>
                <a:stretch>
                  <a:fillRect l="-831" t="-3175" b="-25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 bwMode="auto">
          <a:xfrm>
            <a:off x="1190625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119313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1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805489" y="452747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719889" y="452699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0001" y="452699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3913" y="421627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39782" y="3843823"/>
            <a:ext cx="314510" cy="665348"/>
            <a:chOff x="734982" y="4545573"/>
            <a:chExt cx="314510" cy="665348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68470" y="3843823"/>
            <a:ext cx="314510" cy="665348"/>
            <a:chOff x="1663670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97158" y="3843823"/>
            <a:ext cx="314510" cy="665348"/>
            <a:chOff x="2592358" y="4545573"/>
            <a:chExt cx="314510" cy="665348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40326" y="3843823"/>
            <a:ext cx="786369" cy="683651"/>
            <a:chOff x="5135526" y="4545573"/>
            <a:chExt cx="786369" cy="683651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6354726" y="3843823"/>
            <a:ext cx="786369" cy="683651"/>
            <a:chOff x="6049926" y="4545573"/>
            <a:chExt cx="786369" cy="683651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7395623" y="3843823"/>
            <a:ext cx="541110" cy="683651"/>
            <a:chOff x="7090823" y="4545573"/>
            <a:chExt cx="541110" cy="683651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87552" y="219760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197608"/>
                <a:ext cx="4907280" cy="381451"/>
              </a:xfrm>
              <a:prstGeom prst="rect">
                <a:avLst/>
              </a:prstGeom>
              <a:blipFill rotWithShape="0">
                <a:blip r:embed="rId10"/>
                <a:stretch>
                  <a:fillRect l="-994" t="-4839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87552" y="2545080"/>
                <a:ext cx="58724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545080"/>
                <a:ext cx="5872480" cy="381451"/>
              </a:xfrm>
              <a:prstGeom prst="rect">
                <a:avLst/>
              </a:prstGeom>
              <a:blipFill rotWithShape="0">
                <a:blip r:embed="rId11"/>
                <a:stretch>
                  <a:fillRect l="-831" t="-4839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01986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33" grpId="0" animBg="1"/>
      <p:bldP spid="34" grpId="0" animBg="1"/>
    </p:bld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course about?</a:t>
            </a:r>
            <a:endParaRPr lang="ru-R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5613" y="1005913"/>
            <a:ext cx="8228012" cy="4537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shortest answer is about </a:t>
            </a:r>
            <a:r>
              <a:rPr lang="en-US" i="1" dirty="0" smtClean="0">
                <a:solidFill>
                  <a:srgbClr val="0070C0"/>
                </a:solidFill>
              </a:rPr>
              <a:t>Computer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Computer architecture is </a:t>
            </a:r>
            <a:r>
              <a:rPr lang="en-US" i="1" dirty="0">
                <a:solidFill>
                  <a:srgbClr val="0070C0"/>
                </a:solidFill>
              </a:rPr>
              <a:t>the design of the abstraction layers </a:t>
            </a:r>
            <a:r>
              <a:rPr lang="en-US" dirty="0"/>
              <a:t>that allow us to implement information processing applications efficiently using available manufacturing technologies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68901" y="1604519"/>
            <a:ext cx="2983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61922"/>
                </a:solidFill>
                <a:latin typeface="Neo Sans Intel"/>
              </a:rPr>
              <a:t>Ok… but what is it?</a:t>
            </a:r>
            <a:endParaRPr lang="ru-RU" sz="2400" kern="0" dirty="0">
              <a:solidFill>
                <a:srgbClr val="061922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9392" y="1573531"/>
            <a:ext cx="2983509" cy="461665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050031" y="3362633"/>
            <a:ext cx="2829660" cy="48567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 smtClean="0">
                <a:latin typeface="Neo Sans Intel Medium" panose="020B0604020202020204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50031" y="5534417"/>
            <a:ext cx="2829660" cy="48567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solidFill>
                  <a:schemeClr val="lt1"/>
                </a:solidFill>
                <a:latin typeface="Neo Sans Intel Medium" panose="020B0604020202020204" pitchFamily="34" charset="0"/>
                <a:cs typeface="Arial" pitchFamily="34" charset="0"/>
              </a:rPr>
              <a:t>Physics</a:t>
            </a:r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 bwMode="auto">
          <a:xfrm>
            <a:off x="4464861" y="3848309"/>
            <a:ext cx="0" cy="168610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lgDash"/>
            <a:round/>
            <a:headEnd type="arrow" w="med" len="med"/>
            <a:tailEnd type="arrow" w="med" len="med"/>
          </a:ln>
          <a:effectLst/>
        </p:spPr>
      </p:cxnSp>
      <p:sp>
        <p:nvSpPr>
          <p:cNvPr id="15" name="Content Placeholder 4"/>
          <p:cNvSpPr txBox="1">
            <a:spLocks/>
          </p:cNvSpPr>
          <p:nvPr/>
        </p:nvSpPr>
        <p:spPr bwMode="auto">
          <a:xfrm>
            <a:off x="4969777" y="4336073"/>
            <a:ext cx="3827929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00B050"/>
                </a:solidFill>
              </a:rPr>
              <a:t>Decision:  </a:t>
            </a:r>
            <a:r>
              <a:rPr lang="en-US" sz="2200" dirty="0" smtClean="0">
                <a:solidFill>
                  <a:schemeClr val="tx2">
                    <a:lumMod val="50000"/>
                  </a:schemeClr>
                </a:solidFill>
              </a:rPr>
              <a:t>create 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</a:rPr>
              <a:t>many layers with standardized interfaces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457200" y="4336073"/>
            <a:ext cx="3541057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FF0000"/>
                </a:solidFill>
              </a:rPr>
              <a:t>Issue:  </a:t>
            </a:r>
            <a:r>
              <a:rPr lang="en-US" sz="2200" dirty="0" smtClean="0">
                <a:solidFill>
                  <a:schemeClr val="tx2">
                    <a:lumMod val="50000"/>
                  </a:schemeClr>
                </a:solidFill>
              </a:rPr>
              <a:t>the gap is too large to cross it over in one step</a:t>
            </a:r>
            <a:endParaRPr lang="en-US" sz="2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8698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5" grpId="0" build="p"/>
      <p:bldP spid="16" grpId="0" build="p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and Little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46" y="991623"/>
            <a:ext cx="8380210" cy="393287"/>
          </a:xfrm>
        </p:spPr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The answer:  </a:t>
            </a:r>
            <a:r>
              <a:rPr lang="en-US" dirty="0" smtClean="0"/>
              <a:t>it depends on the </a:t>
            </a:r>
            <a:r>
              <a:rPr lang="en-US" i="1" dirty="0" smtClean="0"/>
              <a:t>ending </a:t>
            </a:r>
            <a:r>
              <a:rPr lang="en-US" dirty="0" smtClean="0"/>
              <a:t>which is defined in the ISA.</a:t>
            </a:r>
          </a:p>
          <a:p>
            <a:pPr marL="757238" lvl="2" indent="-342900"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sz="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35891" y="1886024"/>
            <a:ext cx="644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</a:t>
            </a:r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 0000 0001 | 0000 0000</a:t>
            </a:r>
            <a:endParaRPr lang="en-US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6946" y="2883273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Bib Endian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961636" y="2824486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Little Endian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3742254" y="2250449"/>
            <a:ext cx="583797" cy="465877"/>
            <a:chOff x="4052473" y="2251929"/>
            <a:chExt cx="583797" cy="465877"/>
          </a:xfrm>
        </p:grpSpPr>
        <p:sp>
          <p:nvSpPr>
            <p:cNvPr id="107" name="TextBox 106"/>
            <p:cNvSpPr txBox="1"/>
            <p:nvPr/>
          </p:nvSpPr>
          <p:spPr>
            <a:xfrm>
              <a:off x="4052473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08" name="Straight Arrow Connector 107"/>
            <p:cNvCxnSpPr>
              <a:stCxn id="107" idx="0"/>
            </p:cNvCxnSpPr>
            <p:nvPr/>
          </p:nvCxnSpPr>
          <p:spPr bwMode="auto">
            <a:xfrm flipH="1" flipV="1">
              <a:off x="4344371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0" name="Group 119"/>
          <p:cNvGrpSpPr/>
          <p:nvPr/>
        </p:nvGrpSpPr>
        <p:grpSpPr>
          <a:xfrm>
            <a:off x="4745308" y="2250449"/>
            <a:ext cx="583797" cy="465877"/>
            <a:chOff x="5055527" y="2251929"/>
            <a:chExt cx="583797" cy="465877"/>
          </a:xfrm>
        </p:grpSpPr>
        <p:sp>
          <p:nvSpPr>
            <p:cNvPr id="110" name="TextBox 109"/>
            <p:cNvSpPr txBox="1"/>
            <p:nvPr/>
          </p:nvSpPr>
          <p:spPr>
            <a:xfrm>
              <a:off x="5055527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1" name="Straight Arrow Connector 110"/>
            <p:cNvCxnSpPr>
              <a:stCxn id="110" idx="0"/>
            </p:cNvCxnSpPr>
            <p:nvPr/>
          </p:nvCxnSpPr>
          <p:spPr bwMode="auto">
            <a:xfrm flipH="1" flipV="1">
              <a:off x="5347425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1" name="Group 120"/>
          <p:cNvGrpSpPr/>
          <p:nvPr/>
        </p:nvGrpSpPr>
        <p:grpSpPr>
          <a:xfrm>
            <a:off x="5253275" y="2250449"/>
            <a:ext cx="583797" cy="465877"/>
            <a:chOff x="5563494" y="2251929"/>
            <a:chExt cx="583797" cy="465877"/>
          </a:xfrm>
        </p:grpSpPr>
        <p:sp>
          <p:nvSpPr>
            <p:cNvPr id="113" name="TextBox 112"/>
            <p:cNvSpPr txBox="1"/>
            <p:nvPr/>
          </p:nvSpPr>
          <p:spPr>
            <a:xfrm>
              <a:off x="5563494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14" name="Straight Arrow Connector 113"/>
            <p:cNvCxnSpPr>
              <a:stCxn id="113" idx="0"/>
            </p:cNvCxnSpPr>
            <p:nvPr/>
          </p:nvCxnSpPr>
          <p:spPr bwMode="auto">
            <a:xfrm flipH="1" flipV="1">
              <a:off x="5855392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2" name="Group 121"/>
          <p:cNvGrpSpPr/>
          <p:nvPr/>
        </p:nvGrpSpPr>
        <p:grpSpPr>
          <a:xfrm>
            <a:off x="6230317" y="2250449"/>
            <a:ext cx="583797" cy="465877"/>
            <a:chOff x="6540536" y="2251929"/>
            <a:chExt cx="583797" cy="465877"/>
          </a:xfrm>
        </p:grpSpPr>
        <p:sp>
          <p:nvSpPr>
            <p:cNvPr id="116" name="TextBox 115"/>
            <p:cNvSpPr txBox="1"/>
            <p:nvPr/>
          </p:nvSpPr>
          <p:spPr>
            <a:xfrm>
              <a:off x="6540536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7" name="Straight Arrow Connector 116"/>
            <p:cNvCxnSpPr>
              <a:stCxn id="116" idx="0"/>
            </p:cNvCxnSpPr>
            <p:nvPr/>
          </p:nvCxnSpPr>
          <p:spPr bwMode="auto">
            <a:xfrm flipH="1" flipV="1">
              <a:off x="6832434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23" name="TextBox 122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0001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08986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Most significant byte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01918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Least significant byte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557282" y="3489976"/>
            <a:ext cx="3543721" cy="1324853"/>
            <a:chOff x="457200" y="3591572"/>
            <a:chExt cx="3543721" cy="1324853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50" name="Straight Arrow Connector 149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51" name="TextBox 150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48" name="Straight Arrow Connector 147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46" name="Straight Arrow Connector 145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52" name="Rectangle 151"/>
          <p:cNvSpPr/>
          <p:nvPr/>
        </p:nvSpPr>
        <p:spPr bwMode="auto">
          <a:xfrm>
            <a:off x="739358" y="4317754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1858813" y="4314882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668774" y="4701255"/>
            <a:ext cx="583797" cy="623977"/>
            <a:chOff x="1195971" y="4307840"/>
            <a:chExt cx="583797" cy="623977"/>
          </a:xfrm>
        </p:grpSpPr>
        <p:sp>
          <p:nvSpPr>
            <p:cNvPr id="55" name="TextBox 54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2566798" y="4701255"/>
            <a:ext cx="583797" cy="623977"/>
            <a:chOff x="1195971" y="4307840"/>
            <a:chExt cx="583797" cy="623977"/>
          </a:xfrm>
        </p:grpSpPr>
        <p:sp>
          <p:nvSpPr>
            <p:cNvPr id="58" name="TextBox 57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9" name="Straight Arrow Connector 58"/>
            <p:cNvCxnSpPr>
              <a:stCxn id="58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565991" y="4699691"/>
            <a:ext cx="583797" cy="623977"/>
            <a:chOff x="298703" y="4307840"/>
            <a:chExt cx="583797" cy="623977"/>
          </a:xfrm>
        </p:grpSpPr>
        <p:sp>
          <p:nvSpPr>
            <p:cNvPr id="47" name="TextBox 46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49" name="Straight Arrow Connector 48"/>
            <p:cNvCxnSpPr>
              <a:stCxn id="47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1463259" y="4699691"/>
            <a:ext cx="583797" cy="623977"/>
            <a:chOff x="1195971" y="4307840"/>
            <a:chExt cx="583797" cy="623977"/>
          </a:xfrm>
        </p:grpSpPr>
        <p:sp>
          <p:nvSpPr>
            <p:cNvPr id="50" name="TextBox 4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1" name="Straight Arrow Connector 50"/>
            <p:cNvCxnSpPr>
              <a:stCxn id="5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5098167" y="3488782"/>
            <a:ext cx="3543721" cy="1324853"/>
            <a:chOff x="457200" y="3591572"/>
            <a:chExt cx="3543721" cy="1324853"/>
          </a:xfrm>
        </p:grpSpPr>
        <p:sp>
          <p:nvSpPr>
            <p:cNvPr id="155" name="Rectangle 154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65" name="Straight Arrow Connector 164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63" name="Straight Arrow Connector 162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4" name="TextBox 163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61" name="Straight Arrow Connector 160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2" name="TextBox 161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67" name="Rectangle 166"/>
          <p:cNvSpPr/>
          <p:nvPr/>
        </p:nvSpPr>
        <p:spPr bwMode="auto">
          <a:xfrm>
            <a:off x="5280243" y="4316560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6399698" y="4313688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7107683" y="4700061"/>
            <a:ext cx="583797" cy="623977"/>
            <a:chOff x="1195971" y="4307840"/>
            <a:chExt cx="583797" cy="623977"/>
          </a:xfrm>
        </p:grpSpPr>
        <p:sp>
          <p:nvSpPr>
            <p:cNvPr id="173" name="TextBox 172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74" name="Straight Arrow Connector 173"/>
            <p:cNvCxnSpPr>
              <a:stCxn id="173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5" name="Group 174"/>
          <p:cNvGrpSpPr/>
          <p:nvPr/>
        </p:nvGrpSpPr>
        <p:grpSpPr>
          <a:xfrm>
            <a:off x="5106876" y="4698497"/>
            <a:ext cx="583797" cy="623977"/>
            <a:chOff x="298703" y="4307840"/>
            <a:chExt cx="583797" cy="623977"/>
          </a:xfrm>
        </p:grpSpPr>
        <p:sp>
          <p:nvSpPr>
            <p:cNvPr id="176" name="TextBox 175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0</a:t>
              </a:r>
            </a:p>
          </p:txBody>
        </p:sp>
        <p:cxnSp>
          <p:nvCxnSpPr>
            <p:cNvPr id="177" name="Straight Arrow Connector 176"/>
            <p:cNvCxnSpPr>
              <a:stCxn id="176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69" name="Group 168"/>
          <p:cNvGrpSpPr/>
          <p:nvPr/>
        </p:nvGrpSpPr>
        <p:grpSpPr>
          <a:xfrm>
            <a:off x="6227439" y="4700061"/>
            <a:ext cx="583797" cy="623977"/>
            <a:chOff x="1195971" y="4307840"/>
            <a:chExt cx="583797" cy="623977"/>
          </a:xfrm>
        </p:grpSpPr>
        <p:sp>
          <p:nvSpPr>
            <p:cNvPr id="170" name="TextBox 16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8</a:t>
              </a:r>
            </a:p>
          </p:txBody>
        </p:sp>
        <p:cxnSp>
          <p:nvCxnSpPr>
            <p:cNvPr id="171" name="Straight Arrow Connector 170"/>
            <p:cNvCxnSpPr>
              <a:stCxn id="17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8" name="Group 177"/>
          <p:cNvGrpSpPr/>
          <p:nvPr/>
        </p:nvGrpSpPr>
        <p:grpSpPr>
          <a:xfrm>
            <a:off x="5996524" y="4698497"/>
            <a:ext cx="583797" cy="623977"/>
            <a:chOff x="1195971" y="4307840"/>
            <a:chExt cx="583797" cy="623977"/>
          </a:xfrm>
        </p:grpSpPr>
        <p:sp>
          <p:nvSpPr>
            <p:cNvPr id="179" name="TextBox 178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80" name="Straight Arrow Connector 179"/>
            <p:cNvCxnSpPr>
              <a:stCxn id="179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82" name="Content Placeholder 2"/>
          <p:cNvSpPr txBox="1">
            <a:spLocks/>
          </p:cNvSpPr>
          <p:nvPr/>
        </p:nvSpPr>
        <p:spPr bwMode="auto">
          <a:xfrm>
            <a:off x="329981" y="5524374"/>
            <a:ext cx="8380210" cy="66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The ISA of our host machines in the lab (x86) and MIPS ISA that we will simulate both assume Little Endian</a:t>
            </a:r>
          </a:p>
          <a:p>
            <a:endParaRPr lang="en-US" dirty="0" smtClean="0"/>
          </a:p>
          <a:p>
            <a:endParaRPr lang="en-US" sz="6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08307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8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8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/>
      <p:bldP spid="73" grpId="0"/>
      <p:bldP spid="123" grpId="0" animBg="1"/>
      <p:bldP spid="124" grpId="0" animBg="1"/>
      <p:bldP spid="31" grpId="0"/>
      <p:bldP spid="32" grpId="0"/>
      <p:bldP spid="152" grpId="0"/>
      <p:bldP spid="153" grpId="0"/>
      <p:bldP spid="167" grpId="0"/>
      <p:bldP spid="168" grpId="0"/>
    </p:bld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2092" y="944683"/>
                <a:ext cx="8622347" cy="4860171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Registers</a:t>
                </a:r>
                <a:r>
                  <a:rPr lang="en-US" dirty="0" smtClean="0"/>
                  <a:t> is fast, but small 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(vs. memory) </a:t>
                </a:r>
                <a:r>
                  <a:rPr lang="en-US" dirty="0" smtClean="0"/>
                  <a:t>storage for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A great amount of registers are included into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 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(fully controlled by a programmer)</a:t>
                </a:r>
                <a:r>
                  <a:rPr lang="en-US" dirty="0" smtClean="0"/>
                  <a:t>: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Program counter (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PC</a:t>
                </a:r>
                <a:r>
                  <a:rPr lang="en-US" dirty="0" smtClean="0"/>
                  <a:t>) stores the address of the currently executed instruction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General Purpose Registers 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chemeClr val="accent1"/>
                    </a:solidFill>
                  </a:rPr>
                  <a:t>GPR</a:t>
                </a:r>
                <a:r>
                  <a:rPr lang="en-US" dirty="0"/>
                  <a:t>) </a:t>
                </a:r>
                <a:r>
                  <a:rPr lang="en-US" dirty="0" smtClean="0"/>
                  <a:t>is used to store intermediate calculations.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There are many examples of other registers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(Flags, Control Registers, etc.)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GPR can be thought as an array of elements indexed by numbers of registers encoded in instructions.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In general, the maximum number of the GRP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where </a:t>
                </a:r>
                <a:r>
                  <a:rPr lang="en-US" dirty="0">
                    <a:solidFill>
                      <a:schemeClr val="accent1"/>
                    </a:solidFill>
                  </a:rPr>
                  <a:t>N</a:t>
                </a:r>
                <a:r>
                  <a:rPr lang="en-US" dirty="0"/>
                  <a:t> is the maximal number of bits </a:t>
                </a:r>
                <a:r>
                  <a:rPr lang="en-US" dirty="0" smtClean="0"/>
                  <a:t>that can be encoded in a instruction as a register number.</a:t>
                </a:r>
                <a:endParaRPr lang="en-US" dirty="0"/>
              </a:p>
              <a:p>
                <a:pPr marL="757238" lvl="2" indent="-342900">
                  <a:buFont typeface="Arial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092" y="944683"/>
                <a:ext cx="8622347" cy="4860171"/>
              </a:xfrm>
              <a:blipFill rotWithShape="0">
                <a:blip r:embed="rId5"/>
                <a:stretch>
                  <a:fillRect l="-1980" t="-2008" r="-1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41470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4683"/>
            <a:ext cx="8322627" cy="4860171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Common </a:t>
            </a:r>
            <a:r>
              <a:rPr lang="en-US" sz="2000" dirty="0" smtClean="0">
                <a:solidFill>
                  <a:schemeClr val="accent1"/>
                </a:solidFill>
              </a:rPr>
              <a:t>types: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Set </a:t>
            </a:r>
            <a:r>
              <a:rPr lang="en-US" sz="1800" dirty="0"/>
              <a:t>a register to constant value or value of other </a:t>
            </a:r>
            <a:r>
              <a:rPr lang="en-US" sz="1800" dirty="0" smtClean="0"/>
              <a:t>register </a:t>
            </a:r>
            <a:r>
              <a:rPr lang="en-US" sz="1800" dirty="0">
                <a:solidFill>
                  <a:schemeClr val="bg2"/>
                </a:solidFill>
              </a:rPr>
              <a:t>(move operation)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Loads </a:t>
            </a:r>
            <a:r>
              <a:rPr lang="en-US" sz="1800" dirty="0">
                <a:solidFill>
                  <a:schemeClr val="bg2"/>
                </a:solidFill>
              </a:rPr>
              <a:t>(memory → register ) </a:t>
            </a:r>
            <a:r>
              <a:rPr lang="en-US" sz="1800" dirty="0"/>
              <a:t>&amp; stores </a:t>
            </a:r>
            <a:r>
              <a:rPr lang="en-US" sz="1800" dirty="0">
                <a:solidFill>
                  <a:schemeClr val="bg2"/>
                </a:solidFill>
              </a:rPr>
              <a:t>(register ← memory)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Read </a:t>
            </a: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and write data from hardware devices (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I/O) – not used in our project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Arithmetic </a:t>
            </a:r>
            <a:r>
              <a:rPr lang="en-US" sz="1800" dirty="0"/>
              <a:t>and </a:t>
            </a:r>
            <a:r>
              <a:rPr lang="en-US" sz="1800" dirty="0" smtClean="0"/>
              <a:t>Logic: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+, -, *, </a:t>
            </a:r>
            <a:r>
              <a:rPr lang="en-US" sz="1800" dirty="0" smtClean="0"/>
              <a:t>/, =. </a:t>
            </a:r>
            <a:r>
              <a:rPr lang="en-US" sz="1800" dirty="0"/>
              <a:t>. .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And, Or, </a:t>
            </a:r>
            <a:r>
              <a:rPr lang="en-US" sz="1800" dirty="0" smtClean="0"/>
              <a:t> </a:t>
            </a:r>
            <a:r>
              <a:rPr lang="en-US" sz="1800" dirty="0" err="1" smtClean="0"/>
              <a:t>Xor</a:t>
            </a:r>
            <a:r>
              <a:rPr lang="en-US" sz="1800" dirty="0"/>
              <a:t>, </a:t>
            </a:r>
            <a:r>
              <a:rPr lang="en-US" sz="1800" dirty="0" smtClean="0"/>
              <a:t>Not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Compare </a:t>
            </a:r>
            <a:r>
              <a:rPr lang="en-US" sz="1800" dirty="0"/>
              <a:t>two values </a:t>
            </a:r>
            <a:r>
              <a:rPr lang="en-US" sz="1800" dirty="0" smtClean="0"/>
              <a:t>of registers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Control flow </a:t>
            </a:r>
            <a:r>
              <a:rPr lang="en-US" sz="1800" dirty="0" smtClean="0">
                <a:solidFill>
                  <a:schemeClr val="bg2"/>
                </a:solidFill>
              </a:rPr>
              <a:t>(taking decision: loops, if-else)</a:t>
            </a:r>
            <a:endParaRPr lang="en-US" sz="1800" dirty="0">
              <a:solidFill>
                <a:schemeClr val="bg2"/>
              </a:solidFill>
            </a:endParaRP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branch </a:t>
            </a:r>
            <a:r>
              <a:rPr lang="en-US" sz="1600" dirty="0"/>
              <a:t>to another location </a:t>
            </a:r>
            <a:r>
              <a:rPr lang="en-US" sz="1600" dirty="0" smtClean="0">
                <a:solidFill>
                  <a:schemeClr val="bg2"/>
                </a:solidFill>
              </a:rPr>
              <a:t>(set new value into PC)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conditionally </a:t>
            </a:r>
            <a:r>
              <a:rPr lang="en-US" sz="1600" dirty="0"/>
              <a:t>branch </a:t>
            </a:r>
            <a:r>
              <a:rPr lang="en-US" sz="1600" dirty="0">
                <a:solidFill>
                  <a:schemeClr val="bg2"/>
                </a:solidFill>
              </a:rPr>
              <a:t>(if (condition) then PC new </a:t>
            </a:r>
            <a:r>
              <a:rPr lang="en-US" sz="1600" dirty="0" smtClean="0">
                <a:solidFill>
                  <a:schemeClr val="bg2"/>
                </a:solidFill>
              </a:rPr>
              <a:t>value)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save </a:t>
            </a:r>
            <a:r>
              <a:rPr lang="en-US" sz="1600" dirty="0"/>
              <a:t>current location and jump to new location </a:t>
            </a:r>
            <a:r>
              <a:rPr lang="en-US" sz="1600" dirty="0">
                <a:solidFill>
                  <a:schemeClr val="bg2"/>
                </a:solidFill>
              </a:rPr>
              <a:t>(Procedure call)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2484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contain material developed </a:t>
            </a:r>
            <a:r>
              <a:rPr lang="en-US" dirty="0" smtClean="0"/>
              <a:t>and copyright </a:t>
            </a:r>
            <a:r>
              <a:rPr lang="en-US" dirty="0"/>
              <a:t>by</a:t>
            </a:r>
            <a:r>
              <a:rPr lang="en-US" dirty="0" smtClean="0"/>
              <a:t>:</a:t>
            </a:r>
          </a:p>
          <a:p>
            <a:pPr marL="574675" indent="-342900">
              <a:buFont typeface="Arial" pitchFamily="34" charset="0"/>
              <a:buChar char="•"/>
            </a:pPr>
            <a:r>
              <a:rPr lang="en-US" dirty="0" err="1">
                <a:hlinkClick r:id="rId2"/>
              </a:rPr>
              <a:t>Krste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Asanovic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(MIT/UCB</a:t>
            </a:r>
            <a:r>
              <a:rPr lang="en-US" dirty="0" smtClean="0"/>
              <a:t>), </a:t>
            </a:r>
            <a:r>
              <a:rPr lang="en-US" dirty="0" smtClean="0">
                <a:hlinkClick r:id="rId3"/>
              </a:rPr>
              <a:t>CS152-L1</a:t>
            </a:r>
            <a:endParaRPr lang="en-US" dirty="0" smtClean="0"/>
          </a:p>
          <a:p>
            <a:pPr marL="574675" indent="-342900">
              <a:buFont typeface="Arial" pitchFamily="34" charset="0"/>
              <a:buChar char="•"/>
            </a:pPr>
            <a:r>
              <a:rPr lang="en-US" dirty="0">
                <a:hlinkClick r:id="rId4"/>
              </a:rPr>
              <a:t>David M. </a:t>
            </a:r>
            <a:r>
              <a:rPr lang="en-US" dirty="0" err="1" smtClean="0">
                <a:hlinkClick r:id="rId4"/>
              </a:rPr>
              <a:t>Koppelman</a:t>
            </a:r>
            <a:r>
              <a:rPr lang="en-US" dirty="0" smtClean="0"/>
              <a:t> (LSU), </a:t>
            </a:r>
            <a:r>
              <a:rPr lang="en-US" dirty="0" smtClean="0">
                <a:hlinkClick r:id="rId5"/>
              </a:rPr>
              <a:t>EE4720-L1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86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1: Application</a:t>
            </a:r>
            <a:endParaRPr lang="ru-RU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5613" y="914400"/>
            <a:ext cx="8228012" cy="5002214"/>
          </a:xfrm>
        </p:spPr>
        <p:txBody>
          <a:bodyPr/>
          <a:lstStyle/>
          <a:p>
            <a:r>
              <a:rPr lang="en-US" dirty="0" smtClean="0"/>
              <a:t>The general tasks: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money accounting, text editing, music/video encoding,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games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, etc.</a:t>
            </a:r>
          </a:p>
          <a:p>
            <a:endParaRPr lang="ru-RU" dirty="0"/>
          </a:p>
        </p:txBody>
      </p:sp>
      <p:grpSp>
        <p:nvGrpSpPr>
          <p:cNvPr id="4" name="Group 3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pic>
        <p:nvPicPr>
          <p:cNvPr id="1030" name="Picture 6" descr="http://habrastorage.org/storage2/6df/ee6/f33/6dfee6f334382412ae59d8baf98feda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77" y="3359042"/>
            <a:ext cx="2161604" cy="1409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file25.uf.tistory.com/image/2370B5405276981621447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89" y="4368036"/>
            <a:ext cx="2137550" cy="157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670" y="1847860"/>
            <a:ext cx="2207121" cy="1247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364" y="2247373"/>
            <a:ext cx="2078086" cy="1506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028" name="Picture 4" descr="http://static.mvideo.ru/Pdb/30014604b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058" y="4273135"/>
            <a:ext cx="1900297" cy="1900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 bwMode="auto">
          <a:xfrm>
            <a:off x="454025" y="2290918"/>
            <a:ext cx="3655859" cy="387032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281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6" grpId="0" animBg="1"/>
    </p:bld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2: Algorithms</a:t>
            </a:r>
            <a:endParaRPr lang="ru-RU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r>
              <a:rPr lang="en-US" dirty="0" smtClean="0"/>
              <a:t>High-level math methods to perform the task</a:t>
            </a:r>
            <a:r>
              <a:rPr lang="en-US" dirty="0"/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quick sort,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search in graphs, fractal compression, signal encoding, etc.</a:t>
            </a:r>
            <a:endParaRPr lang="ru-RU" dirty="0">
              <a:solidFill>
                <a:schemeClr val="tx2">
                  <a:lumMod val="75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2056" name="Picture 8" descr="http://sydney.edu.au/engineering/it/~aquigley/3dfade/netscape_tcv_c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11" y="1799006"/>
            <a:ext cx="1849842" cy="141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53" y="2066933"/>
            <a:ext cx="1485628" cy="173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2050" name="Picture 2" descr="http://upload.wikimedia.org/wikibooks/en/3/37/Algorithms-F6CallTre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38" y="5217819"/>
            <a:ext cx="2400369" cy="870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2/2e/Boruvka's_algorithm_(Sollin's_algorithm)_Anim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18" y="3366471"/>
            <a:ext cx="2429125" cy="136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ewritersguidetoepublishing.com/wp-content/uploads/2011/10/algorithm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23" y="4193519"/>
            <a:ext cx="1558412" cy="1459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454025" y="2762294"/>
            <a:ext cx="3655859" cy="3398944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65839" y="1828125"/>
            <a:ext cx="3655859" cy="48703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046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40" grpId="0" animBg="1"/>
      <p:bldP spid="42" grpId="0" animBg="1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3: Program Language</a:t>
            </a:r>
            <a:endParaRPr lang="ru-RU" dirty="0"/>
          </a:p>
        </p:txBody>
      </p:sp>
      <p:pic>
        <p:nvPicPr>
          <p:cNvPr id="3078" name="Picture 6" descr="https://d15cw65ipctsrr.cloudfront.net/f2/e2d37549671b4a0c04b4f40669e1c9/cour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46" y="4571790"/>
            <a:ext cx="2588394" cy="1457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vaniercollege.qc.ca/computer-science-technology/files/2012/08/programming-languag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714" y="1886675"/>
            <a:ext cx="3262137" cy="1041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779" y="2679185"/>
            <a:ext cx="3728945" cy="1630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063" y="4131224"/>
            <a:ext cx="1760356" cy="176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>
                <a:latin typeface="Neo Sans Intel" pitchFamily="34" charset="0"/>
                <a:cs typeface="Arial" pitchFamily="34" charset="0"/>
              </a:rPr>
              <a:t>Representation of algorithms </a:t>
            </a:r>
            <a:r>
              <a:rPr lang="en-US" dirty="0" smtClean="0">
                <a:latin typeface="Neo Sans Intel" pitchFamily="34" charset="0"/>
                <a:cs typeface="Arial" pitchFamily="34" charset="0"/>
              </a:rPr>
              <a:t>in formal languages that can be translated to “machine language”: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++,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Java, Python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SQL, 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3248554"/>
            <a:ext cx="3655859" cy="291268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5"/>
            <a:ext cx="3655859" cy="95373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381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4: Operating System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latin typeface="Neo Sans Intel" pitchFamily="34" charset="0"/>
                <a:cs typeface="Arial" pitchFamily="34" charset="0"/>
              </a:rPr>
              <a:t>Manage 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computer </a:t>
            </a:r>
            <a:r>
              <a:rPr lang="en-US" dirty="0" smtClean="0">
                <a:latin typeface="Neo Sans Intel" pitchFamily="34" charset="0"/>
                <a:cs typeface="Arial" pitchFamily="34" charset="0"/>
              </a:rPr>
              <a:t>resources 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and provides common </a:t>
            </a:r>
            <a:r>
              <a:rPr lang="en-US" dirty="0" smtClean="0">
                <a:latin typeface="Neo Sans Intel" pitchFamily="34" charset="0"/>
                <a:cs typeface="Arial" pitchFamily="34" charset="0"/>
              </a:rPr>
              <a:t>interface for user programs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: Unix, Window, iOS, Android,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3695687"/>
            <a:ext cx="3655859" cy="246555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5"/>
            <a:ext cx="3655859" cy="142043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0" name="Picture 10" descr="http://s.hswstatic.com/gif/operating-system-linu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518" y="1999638"/>
            <a:ext cx="2395563" cy="191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teach-ict.com/as_a2_ict_new/ocr/A2_G063/332_designing_systems/operating_systems/miniweb/images/operating-syste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07" y="1858605"/>
            <a:ext cx="2248150" cy="2427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4.bp.blogspot.com/-ROrS9ZXWP6E/UiXTvhiCeKI/AAAAAAAAAS8/TetJkrLz5m4/s640/linux-operating-syste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22" y="4265769"/>
            <a:ext cx="2810959" cy="180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blog.gethuawei.com/wp-content/uploads/2014/08/Mobile-OS-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42" y="3365078"/>
            <a:ext cx="2585856" cy="1454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5322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5: Instruction Set Architecture (ISA)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latin typeface="Neo Sans Intel" pitchFamily="34" charset="0"/>
                <a:cs typeface="Arial" pitchFamily="34" charset="0"/>
              </a:rPr>
              <a:t>Definition of “machine language” (commands) and available hardware structures/mechanisms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MIPS, x86, ARM, POWER,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etc.</a:t>
            </a:r>
            <a:endParaRPr lang="en-US" dirty="0">
              <a:solidFill>
                <a:schemeClr val="tx2">
                  <a:lumMod val="75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4176867"/>
            <a:ext cx="3655859" cy="1979289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188712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96" y="1916143"/>
            <a:ext cx="2414136" cy="1665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0" y="4050032"/>
            <a:ext cx="1618356" cy="2011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241" y="3684499"/>
            <a:ext cx="2865120" cy="160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518" y="3348568"/>
            <a:ext cx="2509267" cy="78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5249" y="1968946"/>
            <a:ext cx="1372195" cy="935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367" y="2675251"/>
            <a:ext cx="1813518" cy="52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6843" y="4891042"/>
            <a:ext cx="2121360" cy="1018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5479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292" y="1980592"/>
            <a:ext cx="2287641" cy="366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556" y="4286082"/>
            <a:ext cx="3471003" cy="1802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535" y="2781859"/>
            <a:ext cx="2708163" cy="1918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6: Microarchitecture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latin typeface="Neo Sans Intel" pitchFamily="34" charset="0"/>
                <a:cs typeface="Arial" pitchFamily="34" charset="0"/>
              </a:rPr>
              <a:t>High-level definition of hardware structures and operations: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caches, buses, registers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, pipeline,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etc.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4629080"/>
            <a:ext cx="3655859" cy="152707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235382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3843" y="1811634"/>
            <a:ext cx="2443215" cy="1401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7771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7: Gates/RTL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latin typeface="Neo Sans Intel" pitchFamily="34" charset="0"/>
                <a:cs typeface="Arial" pitchFamily="34" charset="0"/>
              </a:rPr>
              <a:t>Detailed definition of 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hardware: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floor plan, wires,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signal distribution, 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.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5095776"/>
            <a:ext cx="3655859" cy="106038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282052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491" y="3595498"/>
            <a:ext cx="1916517" cy="2560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65" y="1586895"/>
            <a:ext cx="3577176" cy="169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64" y="2614119"/>
            <a:ext cx="4095011" cy="1716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825" y="4477807"/>
            <a:ext cx="3174431" cy="1530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993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7.6|1.3|42.2|19.1|39.3|38.2|4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6.2|1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4|2.4|8.9|1.7|7.4|3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5.6|51.9|58.5|168.8|102.4|240.8|80.1|66|213.1|17.6|8.1|7.2|20.9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|141.2|24.6|29.3|69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|80.7|62.9|8.7|30.6|83.1|74.4|140.9|6.8|210.4|18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|45.3|1.4|59.7|30.1|2.3|0.9|17|49.3|38|10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3.2|57|23.6|20.8|1.7|71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43.9|42.9|23.3|16.1|117.9|123.7|4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8.6|2|73.4|1.4|9|3.5|4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6.1|0.8|1.9|2.2|1.2|1.1|1|1.1|0.9|2.6|2.5|0.8|2.7|19.9|2.2|2|5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2.9|35|36.1|45.8|17.9|27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.7|33.6|111.2|49.8|3.7|12.9|2.7|3.7|54.9|1.1|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6|6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5.1|9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2.7|9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66.9|2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28.1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47.6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9.5|1.3"/>
</p:tagLst>
</file>

<file path=ppt/theme/theme1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3865</TotalTime>
  <Words>1488</Words>
  <Application>Microsoft Office PowerPoint</Application>
  <PresentationFormat>On-screen Show (4:3)</PresentationFormat>
  <Paragraphs>291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ＭＳ Ｐゴシック</vt:lpstr>
      <vt:lpstr>ＭＳ Ｐゴシック</vt:lpstr>
      <vt:lpstr>Arial</vt:lpstr>
      <vt:lpstr>Calibri</vt:lpstr>
      <vt:lpstr>Cambria Math</vt:lpstr>
      <vt:lpstr>Consolas</vt:lpstr>
      <vt:lpstr>Neo Sans Intel</vt:lpstr>
      <vt:lpstr>Neo Sans Intel Light</vt:lpstr>
      <vt:lpstr>Neo Sans Intel Medium</vt:lpstr>
      <vt:lpstr>Times</vt:lpstr>
      <vt:lpstr>Verdana</vt:lpstr>
      <vt:lpstr>1_mdsp_2011</vt:lpstr>
      <vt:lpstr>Layers of Computer Science, ISA and uArch</vt:lpstr>
      <vt:lpstr>What is this course about?</vt:lpstr>
      <vt:lpstr>Layer 1: Application</vt:lpstr>
      <vt:lpstr>Layer 2: Algorithms</vt:lpstr>
      <vt:lpstr>Level 3: Program Language</vt:lpstr>
      <vt:lpstr>Level 4: Operating System</vt:lpstr>
      <vt:lpstr>Level 5: Instruction Set Architecture (ISA)</vt:lpstr>
      <vt:lpstr>Level 6: Microarchitecture</vt:lpstr>
      <vt:lpstr>Level 7: Gates/RTL</vt:lpstr>
      <vt:lpstr>Level 8: Circuits</vt:lpstr>
      <vt:lpstr>Level 9: Physics</vt:lpstr>
      <vt:lpstr>Layers of Abstraction</vt:lpstr>
      <vt:lpstr>Course focus</vt:lpstr>
      <vt:lpstr>ISA and uArch</vt:lpstr>
      <vt:lpstr>ISA and uArch</vt:lpstr>
      <vt:lpstr>Example: MIPS</vt:lpstr>
      <vt:lpstr>Data Formats</vt:lpstr>
      <vt:lpstr>Memory addressing </vt:lpstr>
      <vt:lpstr>Big and Little Endian</vt:lpstr>
      <vt:lpstr>Big and Little Endian</vt:lpstr>
      <vt:lpstr>Registers</vt:lpstr>
      <vt:lpstr>Operations</vt:lpstr>
      <vt:lpstr>Acknowledgements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200</cp:revision>
  <dcterms:created xsi:type="dcterms:W3CDTF">2011-10-24T08:13:52Z</dcterms:created>
  <dcterms:modified xsi:type="dcterms:W3CDTF">2014-09-23T14:51:50Z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